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73" r:id="rId2"/>
    <p:sldId id="279" r:id="rId3"/>
    <p:sldId id="277" r:id="rId4"/>
    <p:sldId id="280" r:id="rId5"/>
    <p:sldId id="281" r:id="rId6"/>
    <p:sldId id="282" r:id="rId7"/>
    <p:sldId id="283" r:id="rId8"/>
    <p:sldId id="285" r:id="rId9"/>
    <p:sldId id="284" r:id="rId10"/>
  </p:sldIdLst>
  <p:sldSz cx="12192000" cy="6858000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Albert Sans SemiBold" panose="020B0604020202020204" charset="0"/>
      <p:regular r:id="rId16"/>
      <p:bold r:id="rId17"/>
      <p:italic r:id="rId18"/>
      <p:boldItalic r:id="rId1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47" d="100"/>
          <a:sy n="47" d="100"/>
        </p:scale>
        <p:origin x="72" y="6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21.07.2024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5B7AFE83-4F19-462B-9CDE-B0F73FB92808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640E49-9379-41A3-8ECE-DB18F4715D8E}" type="datetime1">
              <a:rPr lang="de-DE" smtClean="0"/>
              <a:pPr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9508A984-EFA6-4ABD-919A-A9FB76A14789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6088A7-B90F-420A-8E66-8D0FF32A9A66}" type="datetime1">
              <a:rPr lang="de-DE" smtClean="0"/>
              <a:pPr/>
              <a:t>21.07.2024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2E2233-BC02-4692-A2EE-F8906B800895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Institut / Lehrstuhl / Dezernat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3F1B8E-C7B0-4BC0-A26F-A8AA52BED294}" type="datetime1">
              <a:rPr lang="de-DE" smtClean="0"/>
              <a:pPr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B3EA6A-073E-4897-BB13-6F337A8F6B33}" type="datetime1">
              <a:rPr lang="de-DE" smtClean="0"/>
              <a:t>21.07.2024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21.07.2024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CEFED9-40EF-43B7-A4E3-35A577813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Greek </a:t>
            </a:r>
            <a:r>
              <a:rPr lang="de-DE" dirty="0" err="1"/>
              <a:t>Minuscule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3075AD4-DEBA-4778-B202-3EA8004D4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2" y="4183364"/>
            <a:ext cx="9561843" cy="934634"/>
          </a:xfrm>
        </p:spPr>
        <p:txBody>
          <a:bodyPr/>
          <a:lstStyle/>
          <a:p>
            <a:r>
              <a:rPr lang="de-DE" dirty="0"/>
              <a:t>Font and Keyboard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7F8A2-D773-4ACA-99BE-5517975CAD20}"/>
              </a:ext>
            </a:extLst>
          </p:cNvPr>
          <p:cNvSpPr txBox="1"/>
          <p:nvPr/>
        </p:nvSpPr>
        <p:spPr>
          <a:xfrm>
            <a:off x="707571" y="4864063"/>
            <a:ext cx="60987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Konstantina Eleftheriadi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M.NR.: 7418145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Übung </a:t>
            </a: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Preserve our shared Cultural Heritage – Recorded Data, Writing Systems, Scripts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Lecturer: </a:t>
            </a:r>
            <a:r>
              <a:rPr lang="en-US" sz="1400" dirty="0" err="1">
                <a:solidFill>
                  <a:schemeClr val="bg2"/>
                </a:solidFill>
                <a:latin typeface="Albert Sans" pitchFamily="2" charset="0"/>
              </a:rPr>
              <a:t>Vyshantha</a:t>
            </a: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Albert Sans" pitchFamily="2" charset="0"/>
              </a:rPr>
              <a:t>Simha</a:t>
            </a:r>
            <a:endParaRPr lang="en-US" sz="1400" dirty="0">
              <a:solidFill>
                <a:schemeClr val="bg2"/>
              </a:solidFill>
              <a:latin typeface="Albert Sans" pitchFamily="2" charset="0"/>
            </a:endParaRP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Summer Semester 2024</a:t>
            </a:r>
            <a:endParaRPr lang="de-DE" sz="1400" dirty="0">
              <a:solidFill>
                <a:schemeClr val="bg2"/>
              </a:solidFill>
              <a:latin typeface="Albert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58516"/>
            <a:ext cx="10954833" cy="4167393"/>
          </a:xfrm>
        </p:spPr>
        <p:txBody>
          <a:bodyPr/>
          <a:lstStyle/>
          <a:p>
            <a:r>
              <a:rPr lang="en-US" dirty="0"/>
              <a:t>The Greek Minuscule</a:t>
            </a:r>
          </a:p>
          <a:p>
            <a:endParaRPr lang="en-US" dirty="0"/>
          </a:p>
          <a:p>
            <a:r>
              <a:rPr lang="en-US" dirty="0"/>
              <a:t>The font</a:t>
            </a:r>
          </a:p>
          <a:p>
            <a:endParaRPr lang="en-US" dirty="0"/>
          </a:p>
          <a:p>
            <a:r>
              <a:rPr lang="en-US" dirty="0"/>
              <a:t>The keyboard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endParaRPr lang="en-US" dirty="0"/>
          </a:p>
          <a:p>
            <a:r>
              <a:rPr lang="en-US" dirty="0"/>
              <a:t>Refinement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1DC4657-E2B0-523F-C640-E3981924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6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167393"/>
          </a:xfrm>
        </p:spPr>
        <p:txBody>
          <a:bodyPr/>
          <a:lstStyle/>
          <a:p>
            <a:r>
              <a:rPr lang="en-US" dirty="0"/>
              <a:t>Development: 9th-10th c. in Constantinople</a:t>
            </a:r>
          </a:p>
          <a:p>
            <a:endParaRPr lang="en-US" dirty="0"/>
          </a:p>
          <a:p>
            <a:r>
              <a:rPr lang="en-US" dirty="0"/>
              <a:t>Commonly used in Byzantine Manuscripts after the 10th c.</a:t>
            </a:r>
          </a:p>
          <a:p>
            <a:endParaRPr lang="en-US" dirty="0"/>
          </a:p>
          <a:p>
            <a:r>
              <a:rPr lang="en-US" dirty="0"/>
              <a:t>Different styles, traditionally categorized in 4 larger periods (Thompson 1911)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Vetustissimi</a:t>
            </a:r>
            <a:r>
              <a:rPr lang="en-US" i="1" dirty="0"/>
              <a:t> </a:t>
            </a:r>
            <a:r>
              <a:rPr lang="en-US" dirty="0"/>
              <a:t>(9th-mid. 10th.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Vetusti</a:t>
            </a:r>
            <a:r>
              <a:rPr lang="en-US" i="1" dirty="0"/>
              <a:t> </a:t>
            </a:r>
            <a:r>
              <a:rPr lang="en-US" dirty="0"/>
              <a:t>(mid. 10th-mid. 13th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Recentiores</a:t>
            </a:r>
            <a:r>
              <a:rPr lang="en-US" i="1" dirty="0"/>
              <a:t> </a:t>
            </a:r>
            <a:r>
              <a:rPr lang="en-US" dirty="0"/>
              <a:t>(mid. 13th-mid. 15th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Novelli</a:t>
            </a:r>
            <a:r>
              <a:rPr lang="en-US" i="1" dirty="0"/>
              <a:t> </a:t>
            </a:r>
            <a:r>
              <a:rPr lang="en-US" dirty="0"/>
              <a:t>(mid. 13th-…)</a:t>
            </a:r>
            <a:endParaRPr lang="en-US" i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Greek </a:t>
            </a:r>
            <a:r>
              <a:rPr lang="de-DE" dirty="0" err="1"/>
              <a:t>Minuscule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4D54E-3AF5-D44B-BD3A-633D4E8D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944" y="646441"/>
            <a:ext cx="5871987" cy="556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9128845" y="6259218"/>
            <a:ext cx="2422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Bodleian Euclid, 888 C.E. (Thompson 1911, 223)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C12BF477-0052-F0F6-1C0B-0B35966B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167393"/>
          </a:xfrm>
        </p:spPr>
        <p:txBody>
          <a:bodyPr/>
          <a:lstStyle/>
          <a:p>
            <a:r>
              <a:rPr lang="en-US" dirty="0"/>
              <a:t>Lower-case letters;</a:t>
            </a:r>
          </a:p>
          <a:p>
            <a:pPr lvl="1"/>
            <a:r>
              <a:rPr lang="en-US" dirty="0"/>
              <a:t>though oftentimes upper-case letters (uncial) intermixed</a:t>
            </a:r>
          </a:p>
          <a:p>
            <a:pPr lvl="1"/>
            <a:r>
              <a:rPr lang="en-US" dirty="0"/>
              <a:t>Duplicate(+) forms of letters</a:t>
            </a:r>
          </a:p>
          <a:p>
            <a:pPr lvl="1"/>
            <a:r>
              <a:rPr lang="en-US" dirty="0"/>
              <a:t>Ligatures</a:t>
            </a:r>
          </a:p>
          <a:p>
            <a:pPr lvl="1"/>
            <a:r>
              <a:rPr lang="en-US" dirty="0"/>
              <a:t>Abbreviations</a:t>
            </a:r>
          </a:p>
          <a:p>
            <a:pPr lvl="1"/>
            <a:endParaRPr lang="en-US" dirty="0"/>
          </a:p>
          <a:p>
            <a:r>
              <a:rPr lang="en-US" dirty="0"/>
              <a:t>“Formal” and “neat”, yet steadily developed more freely –and diversely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Greek </a:t>
            </a:r>
            <a:r>
              <a:rPr lang="de-DE" dirty="0" err="1"/>
              <a:t>Minuscule</a:t>
            </a:r>
            <a:r>
              <a:rPr lang="de-DE" dirty="0"/>
              <a:t> </a:t>
            </a:r>
            <a:r>
              <a:rPr lang="de-DE" sz="1600" dirty="0"/>
              <a:t>(</a:t>
            </a:r>
            <a:r>
              <a:rPr lang="de-DE" sz="1600" dirty="0" err="1"/>
              <a:t>cont</a:t>
            </a:r>
            <a:r>
              <a:rPr lang="de-DE" sz="1600" dirty="0"/>
              <a:t>.)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8634322" y="5496245"/>
            <a:ext cx="29306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Commentary on Porphyry, 1223 C.E.. (Thompson 1911, 251)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92CF5-BC11-A4DF-E24F-14F626D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3" y="1470675"/>
            <a:ext cx="5958664" cy="3916650"/>
          </a:xfrm>
          <a:prstGeom prst="rect">
            <a:avLst/>
          </a:prstGeom>
        </p:spPr>
      </p:pic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D6E0C113-01FD-A74C-68A4-B38070AE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98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934374"/>
          </a:xfrm>
        </p:spPr>
        <p:txBody>
          <a:bodyPr/>
          <a:lstStyle/>
          <a:p>
            <a:r>
              <a:rPr lang="en-US" dirty="0"/>
              <a:t>Based on the Bodleian – MS. </a:t>
            </a:r>
            <a:r>
              <a:rPr lang="en-US" dirty="0" err="1"/>
              <a:t>Barocci</a:t>
            </a:r>
            <a:r>
              <a:rPr lang="en-US" dirty="0"/>
              <a:t> 102 Manuscript (</a:t>
            </a:r>
            <a:r>
              <a:rPr lang="en-US" i="1" dirty="0"/>
              <a:t>Commentary on Isaiah </a:t>
            </a:r>
            <a:r>
              <a:rPr lang="en-US" dirty="0"/>
              <a:t>by Basil the Great)</a:t>
            </a:r>
            <a:endParaRPr lang="en-US" i="1" dirty="0"/>
          </a:p>
          <a:p>
            <a:pPr lvl="1"/>
            <a:r>
              <a:rPr lang="en-US" dirty="0"/>
              <a:t>Dated: 1090-1100 </a:t>
            </a:r>
          </a:p>
          <a:p>
            <a:pPr lvl="1"/>
            <a:r>
              <a:rPr lang="en-US" dirty="0"/>
              <a:t>Typical example of 11th c. Minuscule script</a:t>
            </a:r>
          </a:p>
          <a:p>
            <a:pPr lvl="1"/>
            <a:r>
              <a:rPr lang="en-US" dirty="0"/>
              <a:t>Readable and in fairly good condition</a:t>
            </a:r>
          </a:p>
          <a:p>
            <a:pPr lvl="1"/>
            <a:r>
              <a:rPr lang="en-US" dirty="0"/>
              <a:t>Transcribed</a:t>
            </a:r>
          </a:p>
          <a:p>
            <a:pPr lvl="1"/>
            <a:r>
              <a:rPr lang="en-US" dirty="0"/>
              <a:t>Fully digitized and available online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Font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9388527" y="6310958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Bodleian MS. </a:t>
            </a:r>
            <a:r>
              <a:rPr lang="en-US" sz="800" dirty="0" err="1">
                <a:solidFill>
                  <a:schemeClr val="bg2"/>
                </a:solidFill>
                <a:latin typeface="Albert Sans" pitchFamily="2" charset="0"/>
              </a:rPr>
              <a:t>Barocci</a:t>
            </a:r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 102 fol. 75r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AF12C-3E03-354B-1CC2-55593D0E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1" t="8163" r="9910" b="8844"/>
          <a:stretch/>
        </p:blipFill>
        <p:spPr>
          <a:xfrm>
            <a:off x="6997959" y="559837"/>
            <a:ext cx="4226768" cy="5691674"/>
          </a:xfrm>
          <a:prstGeom prst="rect">
            <a:avLst/>
          </a:prstGeom>
        </p:spPr>
      </p:pic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47DAD2-257B-FFE7-550D-85BA057B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0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6C37D3-5FEE-FC15-88F0-33C2192E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98" y="3518744"/>
            <a:ext cx="4970339" cy="333925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934374"/>
          </a:xfrm>
        </p:spPr>
        <p:txBody>
          <a:bodyPr/>
          <a:lstStyle/>
          <a:p>
            <a:r>
              <a:rPr lang="en-US" dirty="0"/>
              <a:t>Methodology: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Tracing of characters and assignment to Greek Unicode letters (lower-case and upper-case)</a:t>
            </a:r>
          </a:p>
          <a:p>
            <a:pPr lvl="1"/>
            <a:r>
              <a:rPr lang="en-US" dirty="0"/>
              <a:t>PUA for:</a:t>
            </a:r>
          </a:p>
          <a:p>
            <a:pPr lvl="2"/>
            <a:r>
              <a:rPr lang="en-US" dirty="0"/>
              <a:t>Variant forms of characters (3)</a:t>
            </a:r>
          </a:p>
          <a:p>
            <a:pPr lvl="2"/>
            <a:r>
              <a:rPr lang="en-US" dirty="0"/>
              <a:t>Ligatures (14)</a:t>
            </a:r>
          </a:p>
          <a:p>
            <a:pPr lvl="3"/>
            <a:r>
              <a:rPr lang="en-US" dirty="0"/>
              <a:t>Connector Characters (8)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Font </a:t>
            </a:r>
            <a:r>
              <a:rPr lang="de-DE" sz="1600" dirty="0"/>
              <a:t>(</a:t>
            </a:r>
            <a:r>
              <a:rPr lang="de-DE" sz="1600" dirty="0" err="1"/>
              <a:t>cont</a:t>
            </a:r>
            <a:r>
              <a:rPr lang="de-DE" sz="1600" dirty="0"/>
              <a:t>.)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5DD0BD-4842-D54F-DC49-E6CCC21E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98" y="0"/>
            <a:ext cx="4970339" cy="3383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EDE47-4F2A-5227-3EB4-63F19577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27" y="10175"/>
            <a:ext cx="4970338" cy="3390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877AE-10B4-1C8F-85E2-F103AFA9C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26" y="3447276"/>
            <a:ext cx="4970339" cy="3382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95D981-BD81-5D00-8909-15387937B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298" y="-31273"/>
            <a:ext cx="5003552" cy="341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D8D470-A76C-3D5E-143C-180EBE063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20" y="3462818"/>
            <a:ext cx="4970339" cy="3385007"/>
          </a:xfrm>
          <a:prstGeom prst="rect">
            <a:avLst/>
          </a:prstGeom>
        </p:spPr>
      </p:pic>
      <p:sp>
        <p:nvSpPr>
          <p:cNvPr id="28" name="Foliennummernplatzhalter 6">
            <a:extLst>
              <a:ext uri="{FF2B5EF4-FFF2-40B4-BE49-F238E27FC236}">
                <a16:creationId xmlns:a16="http://schemas.microsoft.com/office/drawing/2014/main" id="{59E4AD42-761A-256B-C58C-0EF24F94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48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58516"/>
            <a:ext cx="10619285" cy="1724643"/>
          </a:xfrm>
        </p:spPr>
        <p:txBody>
          <a:bodyPr numCol="2"/>
          <a:lstStyle/>
          <a:p>
            <a:r>
              <a:rPr lang="en-US" dirty="0" err="1"/>
              <a:t>FontForge</a:t>
            </a:r>
            <a:endParaRPr lang="en-US" dirty="0"/>
          </a:p>
          <a:p>
            <a:pPr lvl="1"/>
            <a:r>
              <a:rPr lang="en-US" dirty="0"/>
              <a:t>Fixing of nodes</a:t>
            </a:r>
          </a:p>
          <a:p>
            <a:pPr lvl="1"/>
            <a:r>
              <a:rPr lang="en-US" dirty="0"/>
              <a:t>Fixing of positioning (baseline, height, spacing)</a:t>
            </a:r>
          </a:p>
          <a:p>
            <a:endParaRPr lang="en-US" dirty="0"/>
          </a:p>
          <a:p>
            <a:r>
              <a:rPr lang="en-US" dirty="0"/>
              <a:t>Keyman Developer </a:t>
            </a:r>
          </a:p>
          <a:p>
            <a:pPr lvl="1"/>
            <a:r>
              <a:rPr lang="en-US" dirty="0"/>
              <a:t>Development of physical and on-screen keyboard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Keyboard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725A-B312-779A-31DB-A83479D7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45500" y="2416629"/>
            <a:ext cx="8597617" cy="4441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C67ED-C6BF-516D-5F65-7BBFA5C3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5" b="5306"/>
          <a:stretch/>
        </p:blipFill>
        <p:spPr>
          <a:xfrm>
            <a:off x="2339207" y="2398655"/>
            <a:ext cx="8010201" cy="38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5583866" cy="3768047"/>
          </a:xfrm>
        </p:spPr>
        <p:txBody>
          <a:bodyPr numCol="1"/>
          <a:lstStyle/>
          <a:p>
            <a:r>
              <a:rPr lang="en-US" dirty="0"/>
              <a:t>Diplomatic transcription of manuscripts</a:t>
            </a:r>
          </a:p>
          <a:p>
            <a:pPr lvl="1"/>
            <a:r>
              <a:rPr lang="en-US" dirty="0"/>
              <a:t>Dating and contextualization </a:t>
            </a:r>
          </a:p>
          <a:p>
            <a:pPr lvl="1"/>
            <a:endParaRPr lang="en-US" dirty="0"/>
          </a:p>
          <a:p>
            <a:r>
              <a:rPr lang="en-US" dirty="0"/>
              <a:t>Use in DL Networks for de-coding manuscripts</a:t>
            </a:r>
          </a:p>
          <a:p>
            <a:endParaRPr lang="en-US" dirty="0"/>
          </a:p>
          <a:p>
            <a:r>
              <a:rPr lang="en-US" dirty="0"/>
              <a:t>Teaching and education</a:t>
            </a:r>
          </a:p>
          <a:p>
            <a:endParaRPr lang="en-US" dirty="0"/>
          </a:p>
          <a:p>
            <a:r>
              <a:rPr lang="en-US" dirty="0"/>
              <a:t>Public outreach and entertainment</a:t>
            </a:r>
          </a:p>
          <a:p>
            <a:pPr lvl="1"/>
            <a:r>
              <a:rPr lang="en-US" dirty="0"/>
              <a:t>Cavafy script by the Onassis Foundation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Purpose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52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7"/>
            <a:ext cx="10819388" cy="2471092"/>
          </a:xfrm>
        </p:spPr>
        <p:txBody>
          <a:bodyPr numCol="2"/>
          <a:lstStyle/>
          <a:p>
            <a:r>
              <a:rPr lang="en-US" dirty="0"/>
              <a:t>Additions:</a:t>
            </a:r>
          </a:p>
          <a:p>
            <a:pPr lvl="1"/>
            <a:r>
              <a:rPr lang="en-US" dirty="0"/>
              <a:t>More variants (if applicable)</a:t>
            </a:r>
          </a:p>
          <a:p>
            <a:pPr lvl="1"/>
            <a:r>
              <a:rPr lang="en-US" dirty="0"/>
              <a:t>More ligatures (if applicable)</a:t>
            </a:r>
          </a:p>
          <a:p>
            <a:pPr lvl="1"/>
            <a:r>
              <a:rPr lang="en-US" dirty="0"/>
              <a:t>Accent marks and diacritics</a:t>
            </a:r>
          </a:p>
          <a:p>
            <a:pPr lvl="1"/>
            <a:r>
              <a:rPr lang="en-US" dirty="0"/>
              <a:t>Special characters</a:t>
            </a:r>
            <a:endParaRPr lang="el-GR" dirty="0"/>
          </a:p>
          <a:p>
            <a:pPr lvl="1"/>
            <a:endParaRPr lang="el-GR" dirty="0"/>
          </a:p>
          <a:p>
            <a:r>
              <a:rPr lang="en-US" dirty="0"/>
              <a:t>Rethinking variant forms and ligatures</a:t>
            </a:r>
          </a:p>
          <a:p>
            <a:pPr lvl="1"/>
            <a:r>
              <a:rPr lang="en-US" dirty="0"/>
              <a:t>Following example of Athena Ruby?</a:t>
            </a:r>
          </a:p>
          <a:p>
            <a:pPr lvl="1"/>
            <a:r>
              <a:rPr lang="en-US" dirty="0"/>
              <a:t>Implementation of different color schemes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Refinement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D2053A-57EF-A7B2-B59C-C5C73C4B2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9" t="60000" r="24839" b="15102"/>
          <a:stretch/>
        </p:blipFill>
        <p:spPr>
          <a:xfrm>
            <a:off x="3194719" y="3288598"/>
            <a:ext cx="5938004" cy="30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2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372</Words>
  <Application>Microsoft Office PowerPoint</Application>
  <PresentationFormat>Widescreen</PresentationFormat>
  <Paragraphs>88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Albert Sans</vt:lpstr>
      <vt:lpstr>Albert Sans SemiBold</vt:lpstr>
      <vt:lpstr>Office</vt:lpstr>
      <vt:lpstr>Greek Minuscule Script</vt:lpstr>
      <vt:lpstr>Structure</vt:lpstr>
      <vt:lpstr>The Greek Minuscule</vt:lpstr>
      <vt:lpstr>The Greek Minuscule (cont.)</vt:lpstr>
      <vt:lpstr>The Font</vt:lpstr>
      <vt:lpstr>The Font (cont.)</vt:lpstr>
      <vt:lpstr>The Keyboard</vt:lpstr>
      <vt:lpstr>Purpose</vt:lpstr>
      <vt:lpstr>Refinement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Konstantina Eleftheriadi</cp:lastModifiedBy>
  <cp:revision>79</cp:revision>
  <dcterms:created xsi:type="dcterms:W3CDTF">2023-01-31T13:16:58Z</dcterms:created>
  <dcterms:modified xsi:type="dcterms:W3CDTF">2024-07-21T14:08:38Z</dcterms:modified>
</cp:coreProperties>
</file>